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7" r:id="rId4"/>
    <p:sldId id="268" r:id="rId5"/>
    <p:sldId id="258" r:id="rId6"/>
    <p:sldId id="266" r:id="rId7"/>
    <p:sldId id="265" r:id="rId8"/>
    <p:sldId id="262" r:id="rId9"/>
    <p:sldId id="269" r:id="rId10"/>
    <p:sldId id="27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adlin" initials="C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900E"/>
    <a:srgbClr val="E2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8" autoAdjust="0"/>
    <p:restoredTop sz="94660"/>
  </p:normalViewPr>
  <p:slideViewPr>
    <p:cSldViewPr>
      <p:cViewPr varScale="1">
        <p:scale>
          <a:sx n="83" d="100"/>
          <a:sy n="83" d="100"/>
        </p:scale>
        <p:origin x="1445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40BFB-315D-4AA8-AD2D-597633030402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02267-8FE7-4555-9D30-F4B15727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96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02267-8FE7-4555-9D30-F4B15727B25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274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0CC0-7C42-4F65-95A2-DC85E66823CB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D7CD1-33AE-4F9D-A484-A9F9DC451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39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0CC0-7C42-4F65-95A2-DC85E66823CB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D7CD1-33AE-4F9D-A484-A9F9DC451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75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0CC0-7C42-4F65-95A2-DC85E66823CB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D7CD1-33AE-4F9D-A484-A9F9DC451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61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0CC0-7C42-4F65-95A2-DC85E66823CB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D7CD1-33AE-4F9D-A484-A9F9DC451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504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0CC0-7C42-4F65-95A2-DC85E66823CB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D7CD1-33AE-4F9D-A484-A9F9DC451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1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0CC0-7C42-4F65-95A2-DC85E66823CB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D7CD1-33AE-4F9D-A484-A9F9DC451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39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0CC0-7C42-4F65-95A2-DC85E66823CB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D7CD1-33AE-4F9D-A484-A9F9DC451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725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0CC0-7C42-4F65-95A2-DC85E66823CB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D7CD1-33AE-4F9D-A484-A9F9DC451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169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0CC0-7C42-4F65-95A2-DC85E66823CB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D7CD1-33AE-4F9D-A484-A9F9DC451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95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0CC0-7C42-4F65-95A2-DC85E66823CB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D7CD1-33AE-4F9D-A484-A9F9DC451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607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0CC0-7C42-4F65-95A2-DC85E66823CB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D7CD1-33AE-4F9D-A484-A9F9DC451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698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20CC0-7C42-4F65-95A2-DC85E66823CB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7CD1-33AE-4F9D-A484-A9F9DC451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30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9263" y="609600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Molybdenum isotope evidence for mild oxygenation 2.7 billion years ago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3499" y="2020557"/>
            <a:ext cx="6438901" cy="1408443"/>
          </a:xfrm>
        </p:spPr>
        <p:txBody>
          <a:bodyPr>
            <a:normAutofit fontScale="85000" lnSpcReduction="20000"/>
          </a:bodyPr>
          <a:lstStyle/>
          <a:p>
            <a:r>
              <a:rPr lang="en-US" sz="2000" dirty="0" err="1" smtClean="0"/>
              <a:t>Chadlin</a:t>
            </a:r>
            <a:r>
              <a:rPr lang="en-US" sz="2000" dirty="0" smtClean="0"/>
              <a:t> M. Ostrander, *Moutusi Roy, Gwyneth W. Gordon, Stephen J. Romaniello and Ariel Anbar</a:t>
            </a:r>
          </a:p>
          <a:p>
            <a:endParaRPr lang="en-US" sz="2000" dirty="0"/>
          </a:p>
          <a:p>
            <a:r>
              <a:rPr lang="en-US" sz="2000" dirty="0" smtClean="0"/>
              <a:t>School of Earth and Space Exploration, Arizona State University</a:t>
            </a:r>
          </a:p>
          <a:p>
            <a:r>
              <a:rPr lang="en-US" sz="2000" dirty="0" smtClean="0"/>
              <a:t>*now at MIT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75063" y="3657600"/>
            <a:ext cx="64008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>
                <a:solidFill>
                  <a:schemeClr val="tx1"/>
                </a:solidFill>
              </a:rPr>
              <a:t>The Arizona Space Grant Undergraduate Research Symposium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April 16</a:t>
            </a:r>
            <a:r>
              <a:rPr lang="en-US" sz="2400" baseline="30000" dirty="0" smtClean="0">
                <a:solidFill>
                  <a:schemeClr val="tx1"/>
                </a:solidFill>
              </a:rPr>
              <a:t>th</a:t>
            </a:r>
            <a:r>
              <a:rPr lang="en-US" sz="2400" dirty="0" smtClean="0">
                <a:solidFill>
                  <a:schemeClr val="tx1"/>
                </a:solidFill>
              </a:rPr>
              <a:t>, 2016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9" b="-777"/>
          <a:stretch/>
        </p:blipFill>
        <p:spPr bwMode="auto">
          <a:xfrm>
            <a:off x="6927" y="6035040"/>
            <a:ext cx="9137073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http://hahana.soest.hawaii.edu/agouroninstitutecourse/images/Agouron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734" y="4848225"/>
            <a:ext cx="1350230" cy="9953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chemweb.bu.edu/reu/wp-content/themes/handcrafted-wp-theme-master/images/nsf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700587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d32ogoqmya1dw8.cloudfront.net/images/departments/profiles/asu_sese_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59" y="5181601"/>
            <a:ext cx="3115629" cy="71976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92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9" b="-777"/>
          <a:stretch/>
        </p:blipFill>
        <p:spPr bwMode="auto">
          <a:xfrm>
            <a:off x="6927" y="6035040"/>
            <a:ext cx="9137073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681662"/>
            <a:ext cx="6934200" cy="52619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04800" y="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Detrital </a:t>
            </a:r>
            <a:r>
              <a:rPr lang="en-US" sz="3600" b="1" dirty="0" smtClean="0"/>
              <a:t>Corrections </a:t>
            </a:r>
            <a:r>
              <a:rPr lang="en-US" sz="3600" dirty="0" smtClean="0"/>
              <a:t>(backup slide)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838200"/>
            <a:ext cx="18080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Normalized to Al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en-US" sz="1600" dirty="0" smtClean="0"/>
          </a:p>
          <a:p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7697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1676400"/>
            <a:ext cx="8763000" cy="26816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636" y="381001"/>
            <a:ext cx="8229600" cy="106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 smtClean="0"/>
              <a:t>Problem</a:t>
            </a:r>
            <a:r>
              <a:rPr lang="en-US" sz="2800" dirty="0" smtClean="0"/>
              <a:t>: The </a:t>
            </a:r>
            <a:r>
              <a:rPr lang="en-US" sz="2800" dirty="0"/>
              <a:t>timing of the first appearance of oxygen in the Earth’s surface environment is still ambiguous </a:t>
            </a:r>
          </a:p>
        </p:txBody>
      </p:sp>
      <p:pic>
        <p:nvPicPr>
          <p:cNvPr id="2052" name="Picture 4" descr="http://www.nature.com/nature/journal/v506/n7488/images/nature13068-f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779649"/>
            <a:ext cx="8603673" cy="218275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19800" y="3962400"/>
            <a:ext cx="2888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Lyons,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Reinhard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Planavsky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2014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68036" y="46482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b="1" dirty="0" smtClean="0"/>
              <a:t>Solution</a:t>
            </a:r>
            <a:r>
              <a:rPr lang="en-US" sz="2800" dirty="0" smtClean="0"/>
              <a:t>: </a:t>
            </a:r>
            <a:r>
              <a:rPr lang="en-US" sz="2800" i="1" dirty="0" smtClean="0"/>
              <a:t>Development and application of </a:t>
            </a:r>
            <a:r>
              <a:rPr lang="en-US" sz="2800" i="1" dirty="0" err="1" smtClean="0"/>
              <a:t>paleoredox</a:t>
            </a:r>
            <a:r>
              <a:rPr lang="en-US" sz="2800" i="1" dirty="0" smtClean="0"/>
              <a:t> proxies</a:t>
            </a:r>
            <a:endParaRPr lang="en-US" sz="2800" i="1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9" b="-777"/>
          <a:stretch/>
        </p:blipFill>
        <p:spPr bwMode="auto">
          <a:xfrm>
            <a:off x="6927" y="6035040"/>
            <a:ext cx="9137073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82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52" y="1524000"/>
            <a:ext cx="2688648" cy="3394598"/>
          </a:xfrm>
        </p:spPr>
        <p:txBody>
          <a:bodyPr>
            <a:normAutofit fontScale="70000" lnSpcReduction="20000"/>
          </a:bodyPr>
          <a:lstStyle/>
          <a:p>
            <a:pPr marL="285750" indent="-285750"/>
            <a:r>
              <a:rPr lang="en-US" sz="2600" dirty="0"/>
              <a:t>Mo is mobilized by oxidative weathering of continental sulfides</a:t>
            </a:r>
          </a:p>
          <a:p>
            <a:pPr marL="285750" indent="-285750"/>
            <a:endParaRPr lang="en-US" sz="2600" dirty="0"/>
          </a:p>
          <a:p>
            <a:pPr marL="285750" indent="-285750"/>
            <a:r>
              <a:rPr lang="en-US" sz="2600" dirty="0"/>
              <a:t>In oxygenated waters, </a:t>
            </a:r>
            <a:r>
              <a:rPr lang="en-US" sz="2600" dirty="0" err="1"/>
              <a:t>molybdate</a:t>
            </a:r>
            <a:r>
              <a:rPr lang="en-US" sz="2600" dirty="0"/>
              <a:t> (MoO</a:t>
            </a:r>
            <a:r>
              <a:rPr lang="en-US" sz="2600" baseline="-25000" dirty="0"/>
              <a:t>4</a:t>
            </a:r>
            <a:r>
              <a:rPr lang="en-US" sz="2600" baseline="30000" dirty="0"/>
              <a:t>2-</a:t>
            </a:r>
            <a:r>
              <a:rPr lang="en-US" sz="2600" dirty="0"/>
              <a:t>) has very long residence time of 800,000 years</a:t>
            </a:r>
          </a:p>
          <a:p>
            <a:pPr marL="285750" indent="-285750"/>
            <a:endParaRPr lang="en-US" sz="2600" dirty="0"/>
          </a:p>
          <a:p>
            <a:pPr marL="285750" indent="-285750"/>
            <a:r>
              <a:rPr lang="en-US" sz="2600" dirty="0"/>
              <a:t>In </a:t>
            </a:r>
            <a:r>
              <a:rPr lang="en-US" sz="2600" dirty="0" err="1"/>
              <a:t>euxinic</a:t>
            </a:r>
            <a:r>
              <a:rPr lang="en-US" sz="2600" dirty="0"/>
              <a:t> waters (anoxic and high in H</a:t>
            </a:r>
            <a:r>
              <a:rPr lang="en-US" sz="2600" baseline="-25000" dirty="0"/>
              <a:t>2</a:t>
            </a:r>
            <a:r>
              <a:rPr lang="en-US" sz="2600" dirty="0"/>
              <a:t>S), molybdenum is readily removed from solution</a:t>
            </a:r>
          </a:p>
          <a:p>
            <a:endParaRPr lang="en-US" sz="1400" dirty="0"/>
          </a:p>
        </p:txBody>
      </p:sp>
      <p:pic>
        <p:nvPicPr>
          <p:cNvPr id="5" name="Picture 6" descr="http://geology.gsapubs.org/content/34/8/617/F1.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902" y="578442"/>
            <a:ext cx="6044898" cy="452695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4"/>
              <p:cNvSpPr txBox="1">
                <a:spLocks/>
              </p:cNvSpPr>
              <p:nvPr/>
            </p:nvSpPr>
            <p:spPr>
              <a:xfrm>
                <a:off x="3022902" y="5183392"/>
                <a:ext cx="6044898" cy="76020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600" i="1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p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98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𝑀𝑜</m:t>
                      </m:r>
                      <m:r>
                        <a:rPr lang="en-US" sz="16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Pre>
                                <m:sPre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/>
                                <m:sup>
                                  <m:f>
                                    <m:fPr>
                                      <m:type m:val="lin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>
                                          <a:latin typeface="Cambria Math" panose="02040503050406030204" pitchFamily="18" charset="0"/>
                                        </a:rPr>
                                        <m:t>98</m:t>
                                      </m:r>
                                    </m:num>
                                    <m:den>
                                      <m:r>
                                        <a:rPr lang="en-US" sz="1600">
                                          <a:latin typeface="Cambria Math" panose="02040503050406030204" pitchFamily="18" charset="0"/>
                                        </a:rPr>
                                        <m:t>95</m:t>
                                      </m:r>
                                    </m:den>
                                  </m:f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𝑀𝑜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𝑠𝑎𝑚𝑝𝑙𝑒</m:t>
                                      </m:r>
                                    </m:sub>
                                  </m:sSub>
                                  <m:r>
                                    <a:rPr lang="en-US" sz="16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Pre>
                                    <m:sPre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PrePr>
                                    <m:sub/>
                                    <m:sup>
                                      <m:f>
                                        <m:fPr>
                                          <m:type m:val="lin"/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600">
                                              <a:latin typeface="Cambria Math" panose="02040503050406030204" pitchFamily="18" charset="0"/>
                                            </a:rPr>
                                            <m:t>98</m:t>
                                          </m:r>
                                        </m:num>
                                        <m:den>
                                          <m:r>
                                            <a:rPr lang="en-US" sz="1600">
                                              <a:latin typeface="Cambria Math" panose="02040503050406030204" pitchFamily="18" charset="0"/>
                                            </a:rPr>
                                            <m:t>95</m:t>
                                          </m:r>
                                        </m:den>
                                      </m:f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𝑀𝑜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𝑠𝑡𝑑</m:t>
                                          </m:r>
                                        </m:sub>
                                      </m:sSub>
                                    </m:e>
                                  </m:sPre>
                                </m:e>
                              </m:sPre>
                            </m:num>
                            <m:den>
                              <m:sPre>
                                <m:sPre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/>
                                <m:sup>
                                  <m:f>
                                    <m:fPr>
                                      <m:type m:val="lin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>
                                          <a:latin typeface="Cambria Math" panose="02040503050406030204" pitchFamily="18" charset="0"/>
                                        </a:rPr>
                                        <m:t>98</m:t>
                                      </m:r>
                                    </m:num>
                                    <m:den>
                                      <m:r>
                                        <a:rPr lang="en-US" sz="1600"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  <m:r>
                                        <a:rPr lang="en-US" sz="1600" i="1" smtClean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den>
                                  </m:f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𝑀𝑜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𝑠𝑡𝑑</m:t>
                                      </m:r>
                                    </m:sub>
                                  </m:sSub>
                                </m:e>
                              </m:sPre>
                            </m:den>
                          </m:f>
                        </m:e>
                      </m:d>
                      <m:r>
                        <a:rPr lang="en-US" sz="160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6" name="Tit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2902" y="5183392"/>
                <a:ext cx="6044898" cy="7602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04800" y="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Molybdenum </a:t>
            </a:r>
          </a:p>
          <a:p>
            <a:r>
              <a:rPr lang="en-US" sz="3600" b="1" dirty="0" smtClean="0"/>
              <a:t>isotopes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7543800" y="4873823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Poulson et al., 2006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9" b="-777"/>
          <a:stretch/>
        </p:blipFill>
        <p:spPr bwMode="auto">
          <a:xfrm>
            <a:off x="6927" y="6035040"/>
            <a:ext cx="9137073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710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685800"/>
            <a:ext cx="8534400" cy="5181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74" y="884238"/>
            <a:ext cx="1359626" cy="1173162"/>
          </a:xfrm>
          <a:solidFill>
            <a:srgbClr val="F2900E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400" dirty="0" smtClean="0"/>
              <a:t>Previous studies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778222"/>
            <a:ext cx="4202974" cy="504164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762000"/>
            <a:ext cx="2594790" cy="505718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04800" y="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Samples</a:t>
            </a:r>
            <a:r>
              <a:rPr lang="en-US" sz="3600" dirty="0" smtClean="0"/>
              <a:t>: West Australia, Hamersley Basin</a:t>
            </a:r>
            <a:endParaRPr lang="en-US" sz="32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92974" y="2438400"/>
            <a:ext cx="1359626" cy="117316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This study</a:t>
            </a:r>
            <a:endParaRPr lang="en-US" sz="2400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9" b="-777"/>
          <a:stretch/>
        </p:blipFill>
        <p:spPr bwMode="auto">
          <a:xfrm>
            <a:off x="6927" y="6035040"/>
            <a:ext cx="9137073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881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1066800"/>
            <a:ext cx="8610600" cy="4800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86600" y="1173540"/>
            <a:ext cx="180801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Molybdenum enrichments in  Mt. McRae Shale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(up to 50ppm)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 smtClean="0"/>
              <a:t>δ</a:t>
            </a:r>
            <a:r>
              <a:rPr lang="en-US" sz="1600" baseline="30000" dirty="0" smtClean="0"/>
              <a:t>98</a:t>
            </a:r>
            <a:r>
              <a:rPr lang="en-US" sz="1600" dirty="0" smtClean="0"/>
              <a:t>Mo approaching 2</a:t>
            </a:r>
            <a:r>
              <a:rPr lang="el-GR" sz="1600" dirty="0" smtClean="0"/>
              <a:t>‰</a:t>
            </a:r>
            <a:r>
              <a:rPr lang="en-US" sz="1600" dirty="0"/>
              <a:t> </a:t>
            </a:r>
            <a:r>
              <a:rPr lang="en-US" sz="1600" dirty="0" smtClean="0"/>
              <a:t>(very heavy!)</a:t>
            </a:r>
          </a:p>
          <a:p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-10418"/>
            <a:ext cx="8534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Previous studies: </a:t>
            </a:r>
          </a:p>
          <a:p>
            <a:r>
              <a:rPr lang="en-US" sz="3200" dirty="0" smtClean="0"/>
              <a:t>Anbar et al. (2007) and </a:t>
            </a:r>
            <a:r>
              <a:rPr lang="en-US" sz="3200" dirty="0" err="1" smtClean="0"/>
              <a:t>Duan</a:t>
            </a:r>
            <a:r>
              <a:rPr lang="en-US" sz="3200" dirty="0" smtClean="0"/>
              <a:t> et al. (2010)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68" b="40834"/>
          <a:stretch/>
        </p:blipFill>
        <p:spPr>
          <a:xfrm>
            <a:off x="304800" y="1173540"/>
            <a:ext cx="6827605" cy="46176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1000" y="1220100"/>
            <a:ext cx="1359626" cy="380100"/>
          </a:xfrm>
          <a:solidFill>
            <a:srgbClr val="F2900E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2400" dirty="0" smtClean="0"/>
              <a:t>~2.5 Ga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6912" y="4648200"/>
            <a:ext cx="1618429" cy="1143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9" b="-777"/>
          <a:stretch/>
        </p:blipFill>
        <p:spPr bwMode="auto">
          <a:xfrm>
            <a:off x="6927" y="6035040"/>
            <a:ext cx="9137073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778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" y="1066800"/>
            <a:ext cx="8610600" cy="4800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96"/>
          <a:stretch/>
        </p:blipFill>
        <p:spPr>
          <a:xfrm>
            <a:off x="304800" y="1143000"/>
            <a:ext cx="6770766" cy="46335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04800" y="-10418"/>
            <a:ext cx="8534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This study: </a:t>
            </a:r>
          </a:p>
          <a:p>
            <a:r>
              <a:rPr lang="en-US" sz="3200" dirty="0" smtClean="0"/>
              <a:t>AIDP-3 (off-shore)</a:t>
            </a:r>
            <a:endParaRPr lang="en-US" sz="32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1000" y="1207145"/>
            <a:ext cx="1359626" cy="380100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2400" dirty="0" smtClean="0"/>
              <a:t>~2.6 Ga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086600" y="1173540"/>
            <a:ext cx="180801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Molybdenum enrichments in  Roy Hill Shale      (up to 7ppm), but not during </a:t>
            </a:r>
            <a:r>
              <a:rPr lang="en-US" sz="1600" dirty="0" err="1" smtClean="0"/>
              <a:t>euxinia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 smtClean="0"/>
              <a:t>δ</a:t>
            </a:r>
            <a:r>
              <a:rPr lang="en-US" sz="1600" baseline="30000" dirty="0" smtClean="0"/>
              <a:t>98</a:t>
            </a:r>
            <a:r>
              <a:rPr lang="en-US" sz="1600" dirty="0" smtClean="0"/>
              <a:t>Mo as high as 0.83</a:t>
            </a:r>
            <a:r>
              <a:rPr lang="el-GR" sz="1600" dirty="0" smtClean="0"/>
              <a:t>‰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en-US" sz="1600" dirty="0" smtClean="0"/>
          </a:p>
          <a:p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0595" y="4608719"/>
            <a:ext cx="1653575" cy="11678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9" b="-777"/>
          <a:stretch/>
        </p:blipFill>
        <p:spPr bwMode="auto">
          <a:xfrm>
            <a:off x="6927" y="6035040"/>
            <a:ext cx="9137073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933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" y="1066800"/>
            <a:ext cx="8610600" cy="4800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8544"/>
          <a:stretch/>
        </p:blipFill>
        <p:spPr>
          <a:xfrm>
            <a:off x="304799" y="1158545"/>
            <a:ext cx="6794561" cy="46326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04800" y="-10418"/>
            <a:ext cx="8534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This study: </a:t>
            </a:r>
          </a:p>
          <a:p>
            <a:r>
              <a:rPr lang="en-US" sz="3200" dirty="0" smtClean="0"/>
              <a:t>AIDP-2 (near-shore)</a:t>
            </a:r>
            <a:endParaRPr lang="en-US" sz="32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1000" y="1207145"/>
            <a:ext cx="1359626" cy="380100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2400" dirty="0" smtClean="0"/>
              <a:t>~2.7 Ga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086600" y="1173540"/>
            <a:ext cx="18080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Molybdenum enrichments in  Roy Hill Shale      (up to 7ppm)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 smtClean="0"/>
              <a:t>δ</a:t>
            </a:r>
            <a:r>
              <a:rPr lang="en-US" sz="1600" baseline="30000" dirty="0" smtClean="0"/>
              <a:t>98</a:t>
            </a:r>
            <a:r>
              <a:rPr lang="en-US" sz="1600" dirty="0" smtClean="0"/>
              <a:t>Mo as high as 1.06</a:t>
            </a:r>
            <a:r>
              <a:rPr lang="el-GR" sz="1600" dirty="0" smtClean="0"/>
              <a:t>‰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en-US" sz="1600" dirty="0" smtClean="0"/>
          </a:p>
          <a:p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4640182"/>
            <a:ext cx="1629782" cy="11510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9" b="-777"/>
          <a:stretch/>
        </p:blipFill>
        <p:spPr bwMode="auto">
          <a:xfrm>
            <a:off x="6927" y="6035040"/>
            <a:ext cx="9137073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650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Conclusions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89234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Mo isotope compositions in </a:t>
            </a:r>
            <a:r>
              <a:rPr lang="en-US" sz="2400" dirty="0" err="1" smtClean="0"/>
              <a:t>euxinic</a:t>
            </a:r>
            <a:r>
              <a:rPr lang="en-US" sz="2400" dirty="0" smtClean="0"/>
              <a:t> shales from both core are heavier than crustal values (0</a:t>
            </a:r>
            <a:r>
              <a:rPr lang="el-GR" sz="2400" dirty="0" smtClean="0"/>
              <a:t>‰</a:t>
            </a:r>
            <a:r>
              <a:rPr lang="en-US" sz="2400" dirty="0" smtClean="0"/>
              <a:t>).</a:t>
            </a:r>
          </a:p>
          <a:p>
            <a:pPr marL="457200" lvl="1" indent="0">
              <a:buNone/>
            </a:pPr>
            <a:r>
              <a:rPr lang="en-US" sz="2000" dirty="0" smtClean="0"/>
              <a:t>	AIDP-3 (off-shore): up to 0.83</a:t>
            </a:r>
            <a:r>
              <a:rPr lang="el-GR" sz="2000" dirty="0"/>
              <a:t>‰</a:t>
            </a:r>
            <a:endParaRPr lang="en-US" sz="2000" dirty="0"/>
          </a:p>
          <a:p>
            <a:pPr marL="457200" lvl="1" indent="0">
              <a:buNone/>
            </a:pPr>
            <a:r>
              <a:rPr lang="en-US" sz="2000" dirty="0" smtClean="0"/>
              <a:t>	AIDP-2 (near-shore): up to 1.06</a:t>
            </a:r>
            <a:r>
              <a:rPr lang="el-GR" sz="2000" dirty="0"/>
              <a:t>‰</a:t>
            </a:r>
            <a:endParaRPr lang="en-US" sz="2000" dirty="0"/>
          </a:p>
          <a:p>
            <a:endParaRPr lang="en-US" sz="2400" dirty="0" smtClean="0"/>
          </a:p>
          <a:p>
            <a:r>
              <a:rPr lang="en-US" sz="2400" dirty="0" smtClean="0"/>
              <a:t>These values, especially those from AIDP-2, are indicative of mild oxygenation ~2.7 billion years ago.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 algn="ctr">
              <a:buNone/>
            </a:pPr>
            <a:r>
              <a:rPr lang="en-US" sz="2000" b="1" dirty="0" smtClean="0"/>
              <a:t>Acknowledgements</a:t>
            </a:r>
          </a:p>
          <a:p>
            <a:pPr marL="0" lvl="1" indent="0" algn="ctr">
              <a:buNone/>
            </a:pPr>
            <a:r>
              <a:rPr lang="en-US" sz="1800" dirty="0"/>
              <a:t>We thank ASU NASA Space Grant, </a:t>
            </a:r>
            <a:r>
              <a:rPr lang="en-US" sz="1800" dirty="0" err="1"/>
              <a:t>Agouron</a:t>
            </a:r>
            <a:r>
              <a:rPr lang="en-US" sz="1800" dirty="0"/>
              <a:t> Institute, and the National Science Foundation for supporting AIDP as well as </a:t>
            </a:r>
            <a:r>
              <a:rPr lang="en-US" sz="1800" dirty="0" smtClean="0"/>
              <a:t>members from </a:t>
            </a:r>
            <a:r>
              <a:rPr lang="en-US" sz="1800" dirty="0" err="1" smtClean="0"/>
              <a:t>Anbarlab</a:t>
            </a:r>
            <a:r>
              <a:rPr lang="en-US" sz="1800" dirty="0" smtClean="0"/>
              <a:t> </a:t>
            </a:r>
            <a:r>
              <a:rPr lang="en-US" sz="1800" dirty="0"/>
              <a:t>for their assistance </a:t>
            </a:r>
            <a:r>
              <a:rPr lang="en-US" sz="1800" dirty="0" smtClean="0"/>
              <a:t>in all stages of this process.</a:t>
            </a:r>
            <a:endParaRPr lang="en-US" sz="1400" dirty="0"/>
          </a:p>
          <a:p>
            <a:pPr marL="0" indent="0">
              <a:buNone/>
            </a:pPr>
            <a:endParaRPr lang="en-US" sz="2400" dirty="0" smtClean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9" b="-777"/>
          <a:stretch/>
        </p:blipFill>
        <p:spPr bwMode="auto">
          <a:xfrm>
            <a:off x="6927" y="6035040"/>
            <a:ext cx="9137073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019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9" b="-777"/>
          <a:stretch/>
        </p:blipFill>
        <p:spPr bwMode="auto">
          <a:xfrm>
            <a:off x="6927" y="6035040"/>
            <a:ext cx="9137073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681662"/>
            <a:ext cx="6934200" cy="52619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04800" y="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Detrital </a:t>
            </a:r>
            <a:r>
              <a:rPr lang="en-US" sz="3600" b="1" dirty="0" smtClean="0"/>
              <a:t>Corrections </a:t>
            </a:r>
            <a:r>
              <a:rPr lang="en-US" sz="3600" dirty="0" smtClean="0"/>
              <a:t>(backup slide)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838200"/>
            <a:ext cx="18080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Normalized to Al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en-US" sz="1600" dirty="0" smtClean="0"/>
          </a:p>
          <a:p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3650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595</TotalTime>
  <Words>289</Words>
  <Application>Microsoft Office PowerPoint</Application>
  <PresentationFormat>On-screen Show (4:3)</PresentationFormat>
  <Paragraphs>69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Cambria Math</vt:lpstr>
      <vt:lpstr>Times New Roman</vt:lpstr>
      <vt:lpstr>Office Theme</vt:lpstr>
      <vt:lpstr>Molybdenum isotope evidence for mild oxygenation 2.7 billion years ago</vt:lpstr>
      <vt:lpstr>PowerPoint Presentation</vt:lpstr>
      <vt:lpstr>PowerPoint Presentation</vt:lpstr>
      <vt:lpstr>Previous studies</vt:lpstr>
      <vt:lpstr>~2.5 Ga</vt:lpstr>
      <vt:lpstr>~2.6 Ga</vt:lpstr>
      <vt:lpstr>~2.7 Ga</vt:lpstr>
      <vt:lpstr>Conclusions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Search for Atmospheric Oxygenation Prior to the Great Oxidation Event</dc:title>
  <dc:creator>Chadlin</dc:creator>
  <cp:lastModifiedBy>Chad Ostrander</cp:lastModifiedBy>
  <cp:revision>69</cp:revision>
  <dcterms:created xsi:type="dcterms:W3CDTF">2015-03-15T15:07:52Z</dcterms:created>
  <dcterms:modified xsi:type="dcterms:W3CDTF">2016-04-07T04:29:23Z</dcterms:modified>
</cp:coreProperties>
</file>